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5" r:id="rId3"/>
    <p:sldId id="316" r:id="rId4"/>
    <p:sldId id="317" r:id="rId5"/>
    <p:sldId id="257" r:id="rId6"/>
    <p:sldId id="303" r:id="rId7"/>
    <p:sldId id="291" r:id="rId8"/>
    <p:sldId id="277" r:id="rId9"/>
    <p:sldId id="304" r:id="rId10"/>
    <p:sldId id="292" r:id="rId11"/>
    <p:sldId id="278" r:id="rId12"/>
    <p:sldId id="305" r:id="rId13"/>
    <p:sldId id="293" r:id="rId14"/>
    <p:sldId id="279" r:id="rId15"/>
    <p:sldId id="306" r:id="rId16"/>
    <p:sldId id="294" r:id="rId17"/>
    <p:sldId id="280" r:id="rId18"/>
    <p:sldId id="307" r:id="rId19"/>
    <p:sldId id="295" r:id="rId20"/>
    <p:sldId id="281" r:id="rId21"/>
    <p:sldId id="308" r:id="rId22"/>
    <p:sldId id="296" r:id="rId23"/>
    <p:sldId id="276" r:id="rId24"/>
    <p:sldId id="309" r:id="rId25"/>
    <p:sldId id="297" r:id="rId26"/>
    <p:sldId id="282" r:id="rId27"/>
    <p:sldId id="310" r:id="rId28"/>
    <p:sldId id="298" r:id="rId29"/>
    <p:sldId id="283" r:id="rId30"/>
    <p:sldId id="311" r:id="rId31"/>
    <p:sldId id="299" r:id="rId32"/>
    <p:sldId id="284" r:id="rId33"/>
    <p:sldId id="312" r:id="rId34"/>
    <p:sldId id="300" r:id="rId35"/>
    <p:sldId id="285" r:id="rId36"/>
    <p:sldId id="313" r:id="rId37"/>
    <p:sldId id="301" r:id="rId38"/>
    <p:sldId id="286" r:id="rId39"/>
    <p:sldId id="314" r:id="rId40"/>
    <p:sldId id="302" r:id="rId41"/>
    <p:sldId id="288" r:id="rId42"/>
    <p:sldId id="290" r:id="rId43"/>
    <p:sldId id="289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32"/>
    <a:srgbClr val="00001E"/>
    <a:srgbClr val="000066"/>
    <a:srgbClr val="193B65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CEF3-49A6-4C06-A10E-6776C40EDA3E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3C7C0-6520-4CAC-AD1E-64464E2DA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CEF3-49A6-4C06-A10E-6776C40EDA3E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3C7C0-6520-4CAC-AD1E-64464E2DA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CEF3-49A6-4C06-A10E-6776C40EDA3E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3C7C0-6520-4CAC-AD1E-64464E2DA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CEF3-49A6-4C06-A10E-6776C40EDA3E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3C7C0-6520-4CAC-AD1E-64464E2DA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CEF3-49A6-4C06-A10E-6776C40EDA3E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3C7C0-6520-4CAC-AD1E-64464E2DA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CEF3-49A6-4C06-A10E-6776C40EDA3E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3C7C0-6520-4CAC-AD1E-64464E2DA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CEF3-49A6-4C06-A10E-6776C40EDA3E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3C7C0-6520-4CAC-AD1E-64464E2DA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CEF3-49A6-4C06-A10E-6776C40EDA3E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3C7C0-6520-4CAC-AD1E-64464E2DA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CEF3-49A6-4C06-A10E-6776C40EDA3E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3C7C0-6520-4CAC-AD1E-64464E2DA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CEF3-49A6-4C06-A10E-6776C40EDA3E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3C7C0-6520-4CAC-AD1E-64464E2DA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CEF3-49A6-4C06-A10E-6776C40EDA3E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3C7C0-6520-4CAC-AD1E-64464E2DA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6CEF3-49A6-4C06-A10E-6776C40EDA3E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3C7C0-6520-4CAC-AD1E-64464E2DA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4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590800"/>
            <a:ext cx="8763000" cy="1470025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Pass</a:t>
            </a:r>
            <a:r>
              <a:rPr lang="pt-BR" sz="8000" b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é du Conditionnel </a:t>
            </a:r>
            <a:br>
              <a:rPr lang="pt-BR" sz="8000" b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</a:br>
            <a:r>
              <a:rPr lang="pt-BR" sz="8000" b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avec </a:t>
            </a:r>
            <a:br>
              <a:rPr lang="pt-BR" sz="8000" b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</a:br>
            <a:r>
              <a:rPr lang="pt-BR" sz="8000" b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Avoir et </a:t>
            </a:r>
            <a:r>
              <a:rPr lang="en-US" sz="8000" b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 </a:t>
            </a:r>
            <a:r>
              <a:rPr lang="en-US" sz="8000" b="1" dirty="0" err="1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Être</a:t>
            </a:r>
            <a:r>
              <a:rPr lang="pt-BR" sz="8000" b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 </a:t>
            </a:r>
            <a:endParaRPr lang="en-US" sz="8000" b="1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3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Correct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1"/>
            <a:ext cx="8229600" cy="9143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nextslide"/>
              </a:rPr>
              <a:t>C’est</a:t>
            </a:r>
            <a:r>
              <a:rPr lang="en-US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nextslide"/>
              </a:rPr>
              <a:t> </a:t>
            </a: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nextslide"/>
              </a:rPr>
              <a:t>juste</a:t>
            </a:r>
            <a:r>
              <a:rPr lang="pt-BR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nextslide"/>
              </a:rPr>
              <a:t>!</a:t>
            </a:r>
            <a:endParaRPr lang="en-US" sz="6000" b="1" dirty="0">
              <a:solidFill>
                <a:srgbClr val="000066"/>
              </a:solidFill>
              <a:latin typeface="Andalus" pitchFamily="2" charset="-78"/>
              <a:cs typeface="Andalus" pitchFamily="2" charset="-78"/>
              <a:hlinkClick r:id="" action="ppaction://hlinkshowjump?jump=nextslide"/>
            </a:endParaRP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4191000" y="4267200"/>
            <a:ext cx="762000" cy="838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3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Question 3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3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1"/>
            <a:ext cx="8229600" cy="9143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4000" b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Elle</a:t>
            </a:r>
            <a:r>
              <a:rPr lang="en-US" sz="4000" b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 ____________ (</a:t>
            </a:r>
            <a:r>
              <a:rPr lang="en-US" sz="4000" b="1" dirty="0" err="1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partir</a:t>
            </a:r>
            <a:r>
              <a:rPr lang="en-US" sz="4000" b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)</a:t>
            </a:r>
            <a:endParaRPr lang="en-US" sz="4000" b="1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5486400" y="35814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serait partie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1676400" y="46482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aurais parti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1752600" y="3606225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a</a:t>
            </a:r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urait partie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1" name="TextBox 10">
            <a:hlinkClick r:id="rId3" action="ppaction://hlinksldjump"/>
          </p:cNvPr>
          <p:cNvSpPr txBox="1"/>
          <p:nvPr/>
        </p:nvSpPr>
        <p:spPr>
          <a:xfrm>
            <a:off x="5486400" y="4596825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serait parti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3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Incorrect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1"/>
            <a:ext cx="8229600" cy="9143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Essayez</a:t>
            </a:r>
            <a:r>
              <a:rPr lang="en-US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 encore </a:t>
            </a: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une</a:t>
            </a:r>
            <a:r>
              <a:rPr lang="en-US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 </a:t>
            </a: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fois</a:t>
            </a:r>
            <a:r>
              <a:rPr lang="en-US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.</a:t>
            </a:r>
            <a:endParaRPr lang="en-US" sz="6000" b="1" dirty="0">
              <a:solidFill>
                <a:srgbClr val="000066"/>
              </a:solidFill>
              <a:latin typeface="Andalus" pitchFamily="2" charset="-78"/>
              <a:cs typeface="Andalus" pitchFamily="2" charset="-78"/>
              <a:hlinkClick r:id="" action="ppaction://hlinkshowjump?jump=previousslide"/>
            </a:endParaRPr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4191000" y="4343400"/>
            <a:ext cx="8382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3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Correct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1"/>
            <a:ext cx="8229600" cy="9143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nextslide"/>
              </a:rPr>
              <a:t>Bon</a:t>
            </a:r>
            <a:r>
              <a:rPr lang="pt-BR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nextslide"/>
              </a:rPr>
              <a:t>!</a:t>
            </a:r>
            <a:endParaRPr lang="en-US" sz="6000" b="1" dirty="0">
              <a:solidFill>
                <a:srgbClr val="000066"/>
              </a:solidFill>
              <a:latin typeface="Andalus" pitchFamily="2" charset="-78"/>
              <a:cs typeface="Andalus" pitchFamily="2" charset="-78"/>
              <a:hlinkClick r:id="" action="ppaction://hlinkshowjump?jump=nextslide"/>
            </a:endParaRP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4191000" y="4267200"/>
            <a:ext cx="762000" cy="838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3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Question 4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3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1"/>
            <a:ext cx="8229600" cy="9143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On ____________ (d</a:t>
            </a:r>
            <a:r>
              <a:rPr lang="pt-BR" sz="40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îner</a:t>
            </a:r>
            <a:r>
              <a:rPr lang="en-US" sz="4000" b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)</a:t>
            </a:r>
            <a:endParaRPr lang="en-US" sz="4000" b="1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5410200" y="35814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aurais dîné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828800" y="46482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auraient dîné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1828800" y="35814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aurient dîné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1" name="TextBox 10">
            <a:hlinkClick r:id="rId3" action="ppaction://hlinksldjump"/>
          </p:cNvPr>
          <p:cNvSpPr txBox="1"/>
          <p:nvPr/>
        </p:nvSpPr>
        <p:spPr>
          <a:xfrm>
            <a:off x="5486400" y="4596825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a</a:t>
            </a:r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urait dîné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3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Incorrect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1"/>
            <a:ext cx="8229600" cy="9143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Essayez</a:t>
            </a:r>
            <a:r>
              <a:rPr lang="en-US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 encore </a:t>
            </a: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une</a:t>
            </a:r>
            <a:r>
              <a:rPr lang="en-US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 </a:t>
            </a: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fois</a:t>
            </a:r>
            <a:r>
              <a:rPr lang="en-US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.</a:t>
            </a:r>
            <a:endParaRPr lang="en-US" sz="6000" b="1" dirty="0">
              <a:solidFill>
                <a:srgbClr val="000066"/>
              </a:solidFill>
              <a:latin typeface="Andalus" pitchFamily="2" charset="-78"/>
              <a:cs typeface="Andalus" pitchFamily="2" charset="-78"/>
              <a:hlinkClick r:id="" action="ppaction://hlinkshowjump?jump=previousslide"/>
            </a:endParaRPr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4191000" y="4343400"/>
            <a:ext cx="8382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3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Correct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1"/>
            <a:ext cx="8229600" cy="9143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nextslide"/>
              </a:rPr>
              <a:t>C’est</a:t>
            </a:r>
            <a:r>
              <a:rPr lang="en-US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nextslide"/>
              </a:rPr>
              <a:t> </a:t>
            </a: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nextslide"/>
              </a:rPr>
              <a:t>vrai</a:t>
            </a:r>
            <a:r>
              <a:rPr lang="pt-BR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nextslide"/>
              </a:rPr>
              <a:t>!</a:t>
            </a:r>
            <a:endParaRPr lang="en-US" sz="6000" b="1" dirty="0">
              <a:solidFill>
                <a:srgbClr val="000066"/>
              </a:solidFill>
              <a:latin typeface="Andalus" pitchFamily="2" charset="-78"/>
              <a:cs typeface="Andalus" pitchFamily="2" charset="-78"/>
              <a:hlinkClick r:id="" action="ppaction://hlinkshowjump?jump=nextslide"/>
            </a:endParaRP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4191000" y="4267200"/>
            <a:ext cx="762000" cy="838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3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Question 5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3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1"/>
            <a:ext cx="8229600" cy="9143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err="1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Tu</a:t>
            </a:r>
            <a:r>
              <a:rPr lang="en-US" sz="4000" b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 ____________ (</a:t>
            </a:r>
            <a:r>
              <a:rPr lang="en-US" sz="4000" b="1" dirty="0" err="1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courir</a:t>
            </a:r>
            <a:r>
              <a:rPr lang="en-US" sz="4000" b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)</a:t>
            </a:r>
            <a:endParaRPr lang="en-US" sz="4000" b="1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5257800" y="35814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aurais couru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1752600" y="46482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serais couru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1752600" y="3606225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s</a:t>
            </a:r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erais courri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1" name="TextBox 10">
            <a:hlinkClick r:id="rId3" action="ppaction://hlinksldjump"/>
          </p:cNvPr>
          <p:cNvSpPr txBox="1"/>
          <p:nvPr/>
        </p:nvSpPr>
        <p:spPr>
          <a:xfrm>
            <a:off x="5257800" y="4596825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aurais courri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3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Incorrect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1"/>
            <a:ext cx="8229600" cy="9143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Essayez</a:t>
            </a:r>
            <a:r>
              <a:rPr lang="en-US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 encore </a:t>
            </a: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une</a:t>
            </a:r>
            <a:r>
              <a:rPr lang="en-US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 </a:t>
            </a: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fois</a:t>
            </a:r>
            <a:r>
              <a:rPr lang="en-US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.</a:t>
            </a:r>
            <a:endParaRPr lang="en-US" sz="6000" b="1" dirty="0">
              <a:solidFill>
                <a:srgbClr val="000066"/>
              </a:solidFill>
              <a:latin typeface="Andalus" pitchFamily="2" charset="-78"/>
              <a:cs typeface="Andalus" pitchFamily="2" charset="-78"/>
              <a:hlinkClick r:id="" action="ppaction://hlinkshowjump?jump=previousslide"/>
            </a:endParaRPr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4191000" y="4343400"/>
            <a:ext cx="8382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3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Correct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1"/>
            <a:ext cx="8229600" cy="9143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rId2" action="ppaction://hlinksldjump"/>
              </a:rPr>
              <a:t>Fabuleux</a:t>
            </a:r>
            <a:r>
              <a:rPr lang="pt-BR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rId2" action="ppaction://hlinksldjump"/>
              </a:rPr>
              <a:t>!</a:t>
            </a:r>
            <a:endParaRPr lang="en-US" sz="6000" b="1" dirty="0">
              <a:solidFill>
                <a:srgbClr val="000066"/>
              </a:solidFill>
              <a:latin typeface="Andalus" pitchFamily="2" charset="-78"/>
              <a:cs typeface="Andalus" pitchFamily="2" charset="-78"/>
              <a:hlinkClick r:id="rId2" action="ppaction://hlinksldjump"/>
            </a:endParaRP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4191000" y="4267200"/>
            <a:ext cx="762000" cy="838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	</a:t>
            </a:r>
            <a:r>
              <a:rPr lang="en-US" sz="44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The </a:t>
            </a:r>
            <a:r>
              <a:rPr lang="en-US" sz="4400" i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pass</a:t>
            </a:r>
            <a:r>
              <a:rPr lang="pt-BR" sz="4400" i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é du conditionnel </a:t>
            </a:r>
            <a:r>
              <a:rPr lang="en-US" sz="44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is used to describe a possible action in the past, an unsure action in the past, and an action that could have occurred if something else hadn’t interfered.</a:t>
            </a:r>
            <a:endParaRPr lang="en-US" sz="44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3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Question 6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3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1"/>
            <a:ext cx="8229600" cy="9143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err="1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Elles</a:t>
            </a:r>
            <a:r>
              <a:rPr lang="en-US" sz="4000" b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 ____________ (</a:t>
            </a:r>
            <a:r>
              <a:rPr lang="en-US" sz="4000" b="1" dirty="0" err="1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descendre</a:t>
            </a:r>
            <a:r>
              <a:rPr lang="en-US" sz="4000" b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)</a:t>
            </a:r>
            <a:endParaRPr lang="en-US" sz="4000" b="1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5410200" y="35814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a</a:t>
            </a:r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urient descendu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762000" y="46482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s</a:t>
            </a:r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erient descendus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762000" y="3606225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s</a:t>
            </a:r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eraient descendues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1" name="TextBox 10">
            <a:hlinkClick r:id="rId2" action="ppaction://hlinksldjump"/>
          </p:cNvPr>
          <p:cNvSpPr txBox="1"/>
          <p:nvPr/>
        </p:nvSpPr>
        <p:spPr>
          <a:xfrm>
            <a:off x="5410200" y="4596825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s</a:t>
            </a:r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eraient descendue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3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Incorrect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1"/>
            <a:ext cx="8229600" cy="9143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Essayez</a:t>
            </a:r>
            <a:r>
              <a:rPr lang="en-US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 encore </a:t>
            </a: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une</a:t>
            </a:r>
            <a:r>
              <a:rPr lang="en-US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 </a:t>
            </a: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fois</a:t>
            </a:r>
            <a:r>
              <a:rPr lang="en-US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.</a:t>
            </a:r>
            <a:endParaRPr lang="en-US" sz="6000" b="1" dirty="0">
              <a:solidFill>
                <a:srgbClr val="000066"/>
              </a:solidFill>
              <a:latin typeface="Andalus" pitchFamily="2" charset="-78"/>
              <a:cs typeface="Andalus" pitchFamily="2" charset="-78"/>
              <a:hlinkClick r:id="" action="ppaction://hlinkshowjump?jump=previousslide"/>
            </a:endParaRPr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4191000" y="4343400"/>
            <a:ext cx="8382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3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Correct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1"/>
            <a:ext cx="8229600" cy="9143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nextslide"/>
              </a:rPr>
              <a:t>C’est</a:t>
            </a:r>
            <a:r>
              <a:rPr lang="en-US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nextslide"/>
              </a:rPr>
              <a:t> exact</a:t>
            </a:r>
            <a:r>
              <a:rPr lang="pt-BR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nextslide"/>
              </a:rPr>
              <a:t>!</a:t>
            </a:r>
            <a:endParaRPr lang="en-US" sz="6000" b="1" dirty="0">
              <a:solidFill>
                <a:srgbClr val="000066"/>
              </a:solidFill>
              <a:latin typeface="Andalus" pitchFamily="2" charset="-78"/>
              <a:cs typeface="Andalus" pitchFamily="2" charset="-78"/>
              <a:hlinkClick r:id="" action="ppaction://hlinkshowjump?jump=nextslide"/>
            </a:endParaRP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4191000" y="4267200"/>
            <a:ext cx="762000" cy="838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3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Question 7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3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1"/>
            <a:ext cx="8229600" cy="9143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N</a:t>
            </a:r>
            <a:r>
              <a:rPr lang="en-US" sz="4000" b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ous ____________ (</a:t>
            </a:r>
            <a:r>
              <a:rPr lang="en-US" sz="4000" b="1" dirty="0" err="1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aller</a:t>
            </a:r>
            <a:r>
              <a:rPr lang="en-US" sz="4000" b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)</a:t>
            </a:r>
            <a:endParaRPr lang="en-US" sz="4000" b="1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5562600" y="35814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aurions allé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1676400" y="46482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s</a:t>
            </a:r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erions allés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1676400" y="3606225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serions allé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1" name="TextBox 10">
            <a:hlinkClick r:id="rId2" action="ppaction://hlinksldjump"/>
          </p:cNvPr>
          <p:cNvSpPr txBox="1"/>
          <p:nvPr/>
        </p:nvSpPr>
        <p:spPr>
          <a:xfrm>
            <a:off x="5562600" y="4596825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a</a:t>
            </a:r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urions allés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3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Incorrect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1"/>
            <a:ext cx="8229600" cy="9143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Essayez</a:t>
            </a:r>
            <a:r>
              <a:rPr lang="en-US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 encore </a:t>
            </a: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une</a:t>
            </a:r>
            <a:r>
              <a:rPr lang="en-US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 </a:t>
            </a: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fois</a:t>
            </a:r>
            <a:r>
              <a:rPr lang="en-US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.</a:t>
            </a:r>
            <a:endParaRPr lang="en-US" sz="6000" b="1" dirty="0">
              <a:solidFill>
                <a:srgbClr val="000066"/>
              </a:solidFill>
              <a:latin typeface="Andalus" pitchFamily="2" charset="-78"/>
              <a:cs typeface="Andalus" pitchFamily="2" charset="-78"/>
              <a:hlinkClick r:id="" action="ppaction://hlinkshowjump?jump=previousslide"/>
            </a:endParaRPr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4191000" y="4343400"/>
            <a:ext cx="8382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3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Correct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1"/>
            <a:ext cx="8229600" cy="9143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nextslide"/>
              </a:rPr>
              <a:t>Superbe!</a:t>
            </a:r>
            <a:endParaRPr lang="en-US" sz="6000" b="1" dirty="0">
              <a:solidFill>
                <a:srgbClr val="000066"/>
              </a:solidFill>
              <a:latin typeface="Andalus" pitchFamily="2" charset="-78"/>
              <a:cs typeface="Andalus" pitchFamily="2" charset="-78"/>
              <a:hlinkClick r:id="" action="ppaction://hlinkshowjump?jump=nextslide"/>
            </a:endParaRP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4191000" y="4267200"/>
            <a:ext cx="762000" cy="838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3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Question 8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3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1"/>
            <a:ext cx="8229600" cy="9143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J’ ____________ (</a:t>
            </a:r>
            <a:r>
              <a:rPr lang="en-US" sz="4000" b="1" dirty="0" err="1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voir</a:t>
            </a:r>
            <a:r>
              <a:rPr lang="en-US" sz="4000" b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)</a:t>
            </a:r>
            <a:endParaRPr lang="en-US" sz="4000" b="1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5562600" y="35814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aurais vu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1981200" y="46482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aurais veux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1981200" y="3606225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a</a:t>
            </a:r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urais vois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1" name="TextBox 10">
            <a:hlinkClick r:id="rId3" action="ppaction://hlinksldjump"/>
          </p:cNvPr>
          <p:cNvSpPr txBox="1"/>
          <p:nvPr/>
        </p:nvSpPr>
        <p:spPr>
          <a:xfrm>
            <a:off x="5562600" y="4596825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a</a:t>
            </a:r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urais voit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3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Incorrect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1"/>
            <a:ext cx="8229600" cy="9143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Essayez</a:t>
            </a:r>
            <a:r>
              <a:rPr lang="en-US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 encore </a:t>
            </a: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une</a:t>
            </a:r>
            <a:r>
              <a:rPr lang="en-US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 </a:t>
            </a: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fois</a:t>
            </a:r>
            <a:r>
              <a:rPr lang="en-US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.</a:t>
            </a:r>
            <a:endParaRPr lang="en-US" sz="6000" b="1" dirty="0">
              <a:solidFill>
                <a:srgbClr val="000066"/>
              </a:solidFill>
              <a:latin typeface="Andalus" pitchFamily="2" charset="-78"/>
              <a:cs typeface="Andalus" pitchFamily="2" charset="-78"/>
              <a:hlinkClick r:id="" action="ppaction://hlinkshowjump?jump=previousslide"/>
            </a:endParaRPr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4191000" y="4343400"/>
            <a:ext cx="8382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3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Correct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1"/>
            <a:ext cx="8229600" cy="9143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nextslide"/>
              </a:rPr>
              <a:t>Bien</a:t>
            </a:r>
            <a:r>
              <a:rPr lang="pt-BR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nextslide"/>
              </a:rPr>
              <a:t>!</a:t>
            </a:r>
            <a:endParaRPr lang="en-US" sz="6000" b="1" dirty="0">
              <a:solidFill>
                <a:srgbClr val="000066"/>
              </a:solidFill>
              <a:latin typeface="Andalus" pitchFamily="2" charset="-78"/>
              <a:cs typeface="Andalus" pitchFamily="2" charset="-78"/>
              <a:hlinkClick r:id="" action="ppaction://hlinkshowjump?jump=nextslide"/>
            </a:endParaRP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4191000" y="4267200"/>
            <a:ext cx="762000" cy="838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Question 9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1"/>
            <a:ext cx="8229600" cy="9143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</a:rPr>
              <a:t>Il ____________ (savoir)</a:t>
            </a:r>
            <a:endParaRPr lang="en-US" sz="4000" b="1" dirty="0">
              <a:solidFill>
                <a:srgbClr val="000066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5562600" y="35814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rgbClr val="000066"/>
                </a:solidFill>
                <a:latin typeface="Andalus" pitchFamily="2" charset="-78"/>
                <a:cs typeface="Andalus" pitchFamily="2" charset="-78"/>
              </a:rPr>
              <a:t>a</a:t>
            </a:r>
            <a:r>
              <a:rPr lang="pt-BR" sz="3200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</a:rPr>
              <a:t>urais su</a:t>
            </a:r>
            <a:endParaRPr lang="en-US" sz="3200" dirty="0">
              <a:solidFill>
                <a:srgbClr val="000066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2057400" y="46482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rgbClr val="000066"/>
                </a:solidFill>
                <a:latin typeface="Andalus" pitchFamily="2" charset="-78"/>
                <a:cs typeface="Andalus" pitchFamily="2" charset="-78"/>
              </a:rPr>
              <a:t>a</a:t>
            </a:r>
            <a:r>
              <a:rPr lang="pt-BR" sz="3200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</a:rPr>
              <a:t>urait su</a:t>
            </a:r>
            <a:endParaRPr lang="en-US" sz="3200" dirty="0">
              <a:solidFill>
                <a:srgbClr val="000066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2057400" y="3606225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rgbClr val="000066"/>
                </a:solidFill>
                <a:latin typeface="Andalus" pitchFamily="2" charset="-78"/>
                <a:cs typeface="Andalus" pitchFamily="2" charset="-78"/>
              </a:rPr>
              <a:t>a</a:t>
            </a:r>
            <a:r>
              <a:rPr lang="pt-BR" sz="3200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</a:rPr>
              <a:t>urais soit</a:t>
            </a:r>
            <a:endParaRPr lang="en-US" sz="3200" dirty="0">
              <a:solidFill>
                <a:srgbClr val="000066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1" name="TextBox 10">
            <a:hlinkClick r:id="rId2" action="ppaction://hlinksldjump"/>
          </p:cNvPr>
          <p:cNvSpPr txBox="1"/>
          <p:nvPr/>
        </p:nvSpPr>
        <p:spPr>
          <a:xfrm>
            <a:off x="5562600" y="4596825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</a:rPr>
              <a:t>aurait soit</a:t>
            </a:r>
            <a:endParaRPr lang="en-US" sz="3200" dirty="0">
              <a:solidFill>
                <a:srgbClr val="000066"/>
              </a:solidFill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800" b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To use the pass</a:t>
            </a:r>
            <a:r>
              <a:rPr lang="pt-BR" sz="4800" b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é du conditionnel:</a:t>
            </a:r>
            <a:endParaRPr lang="en-US" sz="4000" b="1" dirty="0" smtClean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  <a:p>
            <a:pPr algn="ctr">
              <a:buNone/>
            </a:pPr>
            <a:endParaRPr lang="en-US" sz="2000" dirty="0" smtClean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-Use the same past participle as in the </a:t>
            </a:r>
            <a:r>
              <a:rPr lang="en-US" sz="4000" i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pass</a:t>
            </a:r>
            <a:r>
              <a:rPr lang="pt-BR" sz="4000" i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é</a:t>
            </a:r>
            <a:r>
              <a:rPr lang="en-US" sz="4000" i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 compos</a:t>
            </a:r>
            <a:r>
              <a:rPr lang="pt-BR" sz="4000" i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é</a:t>
            </a:r>
            <a:r>
              <a:rPr lang="pt-BR" sz="40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.</a:t>
            </a:r>
            <a:endParaRPr lang="en-US" sz="4000" dirty="0" smtClean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-Then, instead of using the pr</a:t>
            </a:r>
            <a:r>
              <a:rPr lang="pt-BR" sz="40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é</a:t>
            </a:r>
            <a:r>
              <a:rPr lang="en-US" sz="40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sent tense of whichever auxiliary verb the verb takes, use the </a:t>
            </a:r>
            <a:r>
              <a:rPr lang="en-US" sz="4000" i="1" dirty="0" err="1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conditionnel</a:t>
            </a:r>
            <a:r>
              <a:rPr lang="en-US" sz="40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 tense of that same auxiliary verb.</a:t>
            </a:r>
            <a:endParaRPr lang="en-US" sz="40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Incorrect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1"/>
            <a:ext cx="8229600" cy="9143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Essayez</a:t>
            </a:r>
            <a:r>
              <a:rPr lang="en-US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 encore </a:t>
            </a: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une</a:t>
            </a:r>
            <a:r>
              <a:rPr lang="en-US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 </a:t>
            </a: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fois</a:t>
            </a:r>
            <a:r>
              <a:rPr lang="en-US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.</a:t>
            </a:r>
            <a:endParaRPr lang="en-US" sz="6000" b="1" dirty="0">
              <a:solidFill>
                <a:srgbClr val="000066"/>
              </a:solidFill>
              <a:latin typeface="Andalus" pitchFamily="2" charset="-78"/>
              <a:cs typeface="Andalus" pitchFamily="2" charset="-78"/>
              <a:hlinkClick r:id="" action="ppaction://hlinkshowjump?jump=previousslide"/>
            </a:endParaRPr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4191000" y="4343400"/>
            <a:ext cx="8382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Correct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1"/>
            <a:ext cx="8229600" cy="9143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nextslide"/>
              </a:rPr>
              <a:t>Sensationnel</a:t>
            </a:r>
            <a:r>
              <a:rPr lang="pt-BR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nextslide"/>
              </a:rPr>
              <a:t>!</a:t>
            </a:r>
            <a:endParaRPr lang="en-US" sz="6000" b="1" dirty="0">
              <a:solidFill>
                <a:srgbClr val="000066"/>
              </a:solidFill>
              <a:latin typeface="Andalus" pitchFamily="2" charset="-78"/>
              <a:cs typeface="Andalus" pitchFamily="2" charset="-78"/>
              <a:hlinkClick r:id="" action="ppaction://hlinkshowjump?jump=nextslide"/>
            </a:endParaRP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4191000" y="4267200"/>
            <a:ext cx="762000" cy="838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3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Question 10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3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1"/>
            <a:ext cx="8229600" cy="9143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N</a:t>
            </a:r>
            <a:r>
              <a:rPr lang="en-US" sz="4000" b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ous ____________ (</a:t>
            </a:r>
            <a:r>
              <a:rPr lang="en-US" sz="4000" b="1" dirty="0" err="1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s’amuser</a:t>
            </a:r>
            <a:r>
              <a:rPr lang="en-US" sz="4000" b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)</a:t>
            </a:r>
            <a:endParaRPr lang="en-US" sz="4000" b="1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4876800" y="35814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n</a:t>
            </a:r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ous serions amusées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685800" y="46482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nous aurions amusés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685800" y="3606225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n</a:t>
            </a:r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ous aurions amés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1" name="TextBox 10">
            <a:hlinkClick r:id="rId3" action="ppaction://hlinksldjump"/>
          </p:cNvPr>
          <p:cNvSpPr txBox="1"/>
          <p:nvPr/>
        </p:nvSpPr>
        <p:spPr>
          <a:xfrm>
            <a:off x="4800600" y="4596825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nous serions amusé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3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Incorrect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1"/>
            <a:ext cx="8229600" cy="9143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Essayez</a:t>
            </a:r>
            <a:r>
              <a:rPr lang="en-US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 encore </a:t>
            </a: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une</a:t>
            </a:r>
            <a:r>
              <a:rPr lang="en-US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 </a:t>
            </a: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fois</a:t>
            </a:r>
            <a:r>
              <a:rPr lang="en-US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.</a:t>
            </a:r>
            <a:endParaRPr lang="en-US" sz="6000" b="1" dirty="0">
              <a:solidFill>
                <a:srgbClr val="000066"/>
              </a:solidFill>
              <a:latin typeface="Andalus" pitchFamily="2" charset="-78"/>
              <a:cs typeface="Andalus" pitchFamily="2" charset="-78"/>
              <a:hlinkClick r:id="" action="ppaction://hlinkshowjump?jump=previousslide"/>
            </a:endParaRPr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4191000" y="4343400"/>
            <a:ext cx="8382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3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Correct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1"/>
            <a:ext cx="8229600" cy="9143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nextslide"/>
              </a:rPr>
              <a:t>Juste</a:t>
            </a:r>
            <a:r>
              <a:rPr lang="pt-BR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nextslide"/>
              </a:rPr>
              <a:t>!</a:t>
            </a:r>
            <a:endParaRPr lang="en-US" sz="6000" b="1" dirty="0">
              <a:solidFill>
                <a:srgbClr val="000066"/>
              </a:solidFill>
              <a:latin typeface="Andalus" pitchFamily="2" charset="-78"/>
              <a:cs typeface="Andalus" pitchFamily="2" charset="-78"/>
              <a:hlinkClick r:id="" action="ppaction://hlinkshowjump?jump=nextslide"/>
            </a:endParaRP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4191000" y="4267200"/>
            <a:ext cx="762000" cy="838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3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Question 11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3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1"/>
            <a:ext cx="8229600" cy="9143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Je (J’) ____________ (</a:t>
            </a:r>
            <a:r>
              <a:rPr lang="pt-BR" sz="4000" b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ê</a:t>
            </a:r>
            <a:r>
              <a:rPr lang="pt-BR" sz="40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tre</a:t>
            </a:r>
            <a:r>
              <a:rPr lang="en-US" sz="4000" b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)</a:t>
            </a:r>
            <a:endParaRPr lang="en-US" sz="4000" b="1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5486400" y="35814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a</a:t>
            </a:r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urait été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905000" y="46482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s</a:t>
            </a:r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erais été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1905000" y="3606225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aurais été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1" name="TextBox 10">
            <a:hlinkClick r:id="rId2" action="ppaction://hlinksldjump"/>
          </p:cNvPr>
          <p:cNvSpPr txBox="1"/>
          <p:nvPr/>
        </p:nvSpPr>
        <p:spPr>
          <a:xfrm>
            <a:off x="5486400" y="4596825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serait été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3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Incorrect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1"/>
            <a:ext cx="8229600" cy="9143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Essayez</a:t>
            </a:r>
            <a:r>
              <a:rPr lang="en-US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 encore </a:t>
            </a: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une</a:t>
            </a:r>
            <a:r>
              <a:rPr lang="en-US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 </a:t>
            </a: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fois</a:t>
            </a:r>
            <a:r>
              <a:rPr lang="en-US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.</a:t>
            </a:r>
            <a:endParaRPr lang="en-US" sz="6000" b="1" dirty="0">
              <a:solidFill>
                <a:srgbClr val="000066"/>
              </a:solidFill>
              <a:latin typeface="Andalus" pitchFamily="2" charset="-78"/>
              <a:cs typeface="Andalus" pitchFamily="2" charset="-78"/>
              <a:hlinkClick r:id="" action="ppaction://hlinkshowjump?jump=previousslide"/>
            </a:endParaRPr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4191000" y="4343400"/>
            <a:ext cx="8382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3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Correct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1"/>
            <a:ext cx="8229600" cy="9143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nextslide"/>
              </a:rPr>
              <a:t>Incroyable</a:t>
            </a:r>
            <a:r>
              <a:rPr lang="pt-BR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nextslide"/>
              </a:rPr>
              <a:t>!</a:t>
            </a:r>
            <a:endParaRPr lang="en-US" sz="6000" b="1" dirty="0">
              <a:solidFill>
                <a:srgbClr val="000066"/>
              </a:solidFill>
              <a:latin typeface="Andalus" pitchFamily="2" charset="-78"/>
              <a:cs typeface="Andalus" pitchFamily="2" charset="-78"/>
              <a:hlinkClick r:id="" action="ppaction://hlinkshowjump?jump=nextslide"/>
            </a:endParaRP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4191000" y="4267200"/>
            <a:ext cx="762000" cy="838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3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Question 12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3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1"/>
            <a:ext cx="8229600" cy="9143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err="1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Ils</a:t>
            </a:r>
            <a:r>
              <a:rPr lang="en-US" sz="4000" b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 ____________ (</a:t>
            </a:r>
            <a:r>
              <a:rPr lang="en-US" sz="4000" b="1" dirty="0" err="1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rester</a:t>
            </a:r>
            <a:r>
              <a:rPr lang="en-US" sz="4000" b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)</a:t>
            </a:r>
            <a:endParaRPr lang="en-US" sz="4000" b="1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5562600" y="35814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seraient resté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447800" y="46482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a</a:t>
            </a:r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uraient restés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1447800" y="3606225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a</a:t>
            </a:r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uraient resté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1" name="TextBox 10">
            <a:hlinkClick r:id="rId3" action="ppaction://hlinksldjump"/>
          </p:cNvPr>
          <p:cNvSpPr txBox="1"/>
          <p:nvPr/>
        </p:nvSpPr>
        <p:spPr>
          <a:xfrm>
            <a:off x="5562600" y="4596825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seraient restés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3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Incorrect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1"/>
            <a:ext cx="8229600" cy="9143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Essayez</a:t>
            </a:r>
            <a:r>
              <a:rPr lang="en-US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 encore </a:t>
            </a: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une</a:t>
            </a:r>
            <a:r>
              <a:rPr lang="en-US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 </a:t>
            </a: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fois</a:t>
            </a:r>
            <a:r>
              <a:rPr lang="en-US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.</a:t>
            </a:r>
            <a:endParaRPr lang="en-US" sz="6000" b="1" dirty="0">
              <a:solidFill>
                <a:srgbClr val="000066"/>
              </a:solidFill>
              <a:latin typeface="Andalus" pitchFamily="2" charset="-78"/>
              <a:cs typeface="Andalus" pitchFamily="2" charset="-78"/>
              <a:hlinkClick r:id="" action="ppaction://hlinkshowjump?jump=previousslide"/>
            </a:endParaRPr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4191000" y="4343400"/>
            <a:ext cx="8382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Examples:</a:t>
            </a:r>
            <a:endParaRPr lang="en-US" sz="5400" b="1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4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-</a:t>
            </a:r>
            <a:r>
              <a:rPr lang="en-US" sz="4400" dirty="0" err="1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Tu</a:t>
            </a:r>
            <a:r>
              <a:rPr lang="en-US" sz="44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 </a:t>
            </a:r>
            <a:r>
              <a:rPr lang="en-US" sz="4400" dirty="0" err="1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serais</a:t>
            </a:r>
            <a:r>
              <a:rPr lang="en-US" sz="44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 tomb</a:t>
            </a:r>
            <a:r>
              <a:rPr lang="pt-BR" sz="44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é</a:t>
            </a:r>
          </a:p>
          <a:p>
            <a:pPr algn="ctr">
              <a:buNone/>
            </a:pPr>
            <a:endParaRPr lang="pt-BR" sz="4400" dirty="0" smtClean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  <a:p>
            <a:pPr algn="ctr">
              <a:buNone/>
            </a:pPr>
            <a:r>
              <a:rPr lang="pt-BR" sz="44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-Ils auraient acheté</a:t>
            </a:r>
          </a:p>
          <a:p>
            <a:pPr algn="ctr">
              <a:buNone/>
            </a:pPr>
            <a:endParaRPr lang="pt-BR" sz="4400" dirty="0" smtClean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  <a:p>
            <a:pPr algn="ctr">
              <a:buNone/>
            </a:pPr>
            <a:r>
              <a:rPr lang="pt-BR" sz="44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-Nous nous serions brossés</a:t>
            </a:r>
          </a:p>
          <a:p>
            <a:pPr algn="ctr">
              <a:buNone/>
            </a:pPr>
            <a:r>
              <a:rPr lang="en-US" sz="44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 </a:t>
            </a:r>
            <a:endParaRPr lang="en-US" sz="44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3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Correct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1"/>
            <a:ext cx="8229600" cy="9143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nextslide"/>
              </a:rPr>
              <a:t>Merveilleux</a:t>
            </a:r>
            <a:r>
              <a:rPr lang="pt-BR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nextslide"/>
              </a:rPr>
              <a:t>!</a:t>
            </a:r>
            <a:endParaRPr lang="en-US" sz="6000" b="1" dirty="0">
              <a:solidFill>
                <a:srgbClr val="000066"/>
              </a:solidFill>
              <a:latin typeface="Andalus" pitchFamily="2" charset="-78"/>
              <a:cs typeface="Andalus" pitchFamily="2" charset="-78"/>
              <a:hlinkClick r:id="" action="ppaction://hlinkshowjump?jump=nextslide"/>
            </a:endParaRP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4191000" y="4267200"/>
            <a:ext cx="762000" cy="838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3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Question 13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3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1"/>
            <a:ext cx="8229600" cy="9143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err="1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Vous</a:t>
            </a:r>
            <a:r>
              <a:rPr lang="en-US" sz="4000" b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 ____________ (</a:t>
            </a:r>
            <a:r>
              <a:rPr lang="en-US" sz="4000" b="1" dirty="0" err="1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partir</a:t>
            </a:r>
            <a:r>
              <a:rPr lang="en-US" sz="4000" b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)</a:t>
            </a:r>
            <a:endParaRPr lang="en-US" sz="4000" b="1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5562600" y="35814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seriez partié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676400" y="46482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serais parti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1676400" y="3606225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a</a:t>
            </a:r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uriez parti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562600" y="4596825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seriez partis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3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Incorrect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1"/>
            <a:ext cx="8229600" cy="9143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Essayez</a:t>
            </a:r>
            <a:r>
              <a:rPr lang="en-US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 encore </a:t>
            </a: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une</a:t>
            </a:r>
            <a:r>
              <a:rPr lang="en-US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 </a:t>
            </a: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fois</a:t>
            </a:r>
            <a:r>
              <a:rPr lang="en-US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.</a:t>
            </a:r>
            <a:endParaRPr lang="en-US" sz="6000" b="1" dirty="0">
              <a:solidFill>
                <a:srgbClr val="000066"/>
              </a:solidFill>
              <a:latin typeface="Andalus" pitchFamily="2" charset="-78"/>
              <a:cs typeface="Andalus" pitchFamily="2" charset="-78"/>
              <a:hlinkClick r:id="" action="ppaction://hlinkshowjump?jump=previousslide"/>
            </a:endParaRPr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4191000" y="4343400"/>
            <a:ext cx="8382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3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Correct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err="1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Tr</a:t>
            </a:r>
            <a:r>
              <a:rPr lang="pt-BR" sz="60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ès </a:t>
            </a:r>
            <a:r>
              <a:rPr lang="pt-BR" sz="60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bien!</a:t>
            </a:r>
          </a:p>
          <a:p>
            <a:pPr algn="ctr">
              <a:buNone/>
            </a:pPr>
            <a:r>
              <a:rPr lang="pt-BR" sz="60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Vous avez fini!</a:t>
            </a:r>
          </a:p>
        </p:txBody>
      </p:sp>
      <p:sp>
        <p:nvSpPr>
          <p:cNvPr id="6" name="Action Button: Return 5">
            <a:hlinkClick r:id="" action="ppaction://hlinkshowjump?jump=firstslide" highlightClick="1"/>
          </p:cNvPr>
          <p:cNvSpPr/>
          <p:nvPr/>
        </p:nvSpPr>
        <p:spPr>
          <a:xfrm>
            <a:off x="4038600" y="4572000"/>
            <a:ext cx="990600" cy="9144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3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Question 1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3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1"/>
            <a:ext cx="8229600" cy="9143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err="1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Vous</a:t>
            </a:r>
            <a:r>
              <a:rPr lang="en-US" sz="4000" b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 ____________ (</a:t>
            </a:r>
            <a:r>
              <a:rPr lang="en-US" sz="4000" b="1" dirty="0" err="1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attendre</a:t>
            </a:r>
            <a:r>
              <a:rPr lang="en-US" sz="4000" b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)</a:t>
            </a:r>
            <a:endParaRPr lang="en-US" sz="4000" b="1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5257800" y="35814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seriez attendé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1295400" y="46482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auriez attendu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1295400" y="3606225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auriez attendé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1" name="TextBox 10">
            <a:hlinkClick r:id="rId2" action="ppaction://hlinksldjump"/>
          </p:cNvPr>
          <p:cNvSpPr txBox="1"/>
          <p:nvPr/>
        </p:nvSpPr>
        <p:spPr>
          <a:xfrm>
            <a:off x="5257800" y="4596825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seriez attendu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3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Incorrect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1"/>
            <a:ext cx="8229600" cy="9143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000" b="1" dirty="0" err="1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Essayez</a:t>
            </a:r>
            <a:r>
              <a:rPr lang="en-US" sz="6000" b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 encore </a:t>
            </a:r>
            <a:r>
              <a:rPr lang="en-US" sz="6000" b="1" dirty="0" err="1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une</a:t>
            </a:r>
            <a:r>
              <a:rPr lang="en-US" sz="6000" b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 </a:t>
            </a:r>
            <a:r>
              <a:rPr lang="en-US" sz="6000" b="1" dirty="0" err="1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fois</a:t>
            </a:r>
            <a:r>
              <a:rPr lang="en-US" sz="6000" b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.</a:t>
            </a:r>
            <a:endParaRPr lang="en-US" sz="6000" b="1" dirty="0">
              <a:solidFill>
                <a:srgbClr val="000032"/>
              </a:solidFill>
              <a:latin typeface="Andalus" pitchFamily="2" charset="-78"/>
              <a:cs typeface="Andalus" pitchFamily="2" charset="-78"/>
              <a:hlinkClick r:id="" action="ppaction://hlinkshowjump?jump=previousslide"/>
            </a:endParaRPr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4191000" y="4343400"/>
            <a:ext cx="8382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3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Correct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1"/>
            <a:ext cx="8229600" cy="9143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000" b="1" dirty="0" err="1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  <a:hlinkClick r:id="" action="ppaction://hlinkshowjump?jump=nextslide"/>
              </a:rPr>
              <a:t>Tr</a:t>
            </a:r>
            <a:r>
              <a:rPr lang="pt-BR" sz="6000" b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  <a:hlinkClick r:id="" action="ppaction://hlinkshowjump?jump=nextslide"/>
              </a:rPr>
              <a:t>ès </a:t>
            </a:r>
            <a:r>
              <a:rPr lang="pt-BR" sz="6000" b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  <a:hlinkClick r:id="" action="ppaction://hlinkshowjump?jump=nextslide"/>
              </a:rPr>
              <a:t>bien!</a:t>
            </a:r>
            <a:endParaRPr lang="en-US" sz="6000" b="1" dirty="0">
              <a:solidFill>
                <a:srgbClr val="000032"/>
              </a:solidFill>
              <a:latin typeface="Andalus" pitchFamily="2" charset="-78"/>
              <a:cs typeface="Andalus" pitchFamily="2" charset="-78"/>
              <a:hlinkClick r:id="" action="ppaction://hlinkshowjump?jump=nextslide"/>
            </a:endParaRP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4191000" y="4267200"/>
            <a:ext cx="762000" cy="838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3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Question 2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3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1"/>
            <a:ext cx="8229600" cy="9143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Nous ____________ (se laver)</a:t>
            </a:r>
            <a:endParaRPr lang="en-US" sz="4000" b="1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4953000" y="35814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nous aurions lavés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838200" y="46482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s</a:t>
            </a:r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e serions lavé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838200" y="3606225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n</a:t>
            </a:r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ous serions lavés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1" name="TextBox 10">
            <a:hlinkClick r:id="rId2" action="ppaction://hlinksldjump"/>
          </p:cNvPr>
          <p:cNvSpPr txBox="1"/>
          <p:nvPr/>
        </p:nvSpPr>
        <p:spPr>
          <a:xfrm>
            <a:off x="4953000" y="4596825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n</a:t>
            </a:r>
            <a:r>
              <a:rPr lang="pt-BR" sz="3200" dirty="0" smtClean="0">
                <a:solidFill>
                  <a:srgbClr val="000032"/>
                </a:solidFill>
                <a:latin typeface="Andalus" pitchFamily="2" charset="-78"/>
                <a:cs typeface="Andalus" pitchFamily="2" charset="-78"/>
              </a:rPr>
              <a:t>ous aurions lavés</a:t>
            </a:r>
            <a:endParaRPr lang="en-US" sz="3200" dirty="0">
              <a:solidFill>
                <a:srgbClr val="000032"/>
              </a:solidFill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3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Incorrect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1"/>
            <a:ext cx="8229600" cy="9143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Essayez</a:t>
            </a:r>
            <a:r>
              <a:rPr lang="en-US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 encore </a:t>
            </a: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une</a:t>
            </a:r>
            <a:r>
              <a:rPr lang="en-US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 </a:t>
            </a:r>
            <a:r>
              <a:rPr lang="en-US" sz="6000" b="1" dirty="0" err="1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fois</a:t>
            </a:r>
            <a:r>
              <a:rPr lang="en-US" sz="6000" b="1" dirty="0" smtClean="0">
                <a:solidFill>
                  <a:srgbClr val="000066"/>
                </a:solidFill>
                <a:latin typeface="Andalus" pitchFamily="2" charset="-78"/>
                <a:cs typeface="Andalus" pitchFamily="2" charset="-78"/>
                <a:hlinkClick r:id="" action="ppaction://hlinkshowjump?jump=previousslide"/>
              </a:rPr>
              <a:t>.</a:t>
            </a:r>
            <a:endParaRPr lang="en-US" sz="6000" b="1" dirty="0">
              <a:solidFill>
                <a:srgbClr val="000066"/>
              </a:solidFill>
              <a:latin typeface="Andalus" pitchFamily="2" charset="-78"/>
              <a:cs typeface="Andalus" pitchFamily="2" charset="-78"/>
              <a:hlinkClick r:id="" action="ppaction://hlinkshowjump?jump=previousslide"/>
            </a:endParaRPr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4191000" y="4343400"/>
            <a:ext cx="8382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409</Words>
  <Application>Microsoft Office PowerPoint</Application>
  <PresentationFormat>On-screen Show (4:3)</PresentationFormat>
  <Paragraphs>144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Passé du Conditionnel  avec  Avoir et  Être </vt:lpstr>
      <vt:lpstr>Slide 2</vt:lpstr>
      <vt:lpstr>Slide 3</vt:lpstr>
      <vt:lpstr>Examples:</vt:lpstr>
      <vt:lpstr>Question 1</vt:lpstr>
      <vt:lpstr>Incorrect</vt:lpstr>
      <vt:lpstr>Correct</vt:lpstr>
      <vt:lpstr>Question 2</vt:lpstr>
      <vt:lpstr>Incorrect</vt:lpstr>
      <vt:lpstr>Correct</vt:lpstr>
      <vt:lpstr>Question 3</vt:lpstr>
      <vt:lpstr>Incorrect</vt:lpstr>
      <vt:lpstr>Correct</vt:lpstr>
      <vt:lpstr>Question 4</vt:lpstr>
      <vt:lpstr>Incorrect</vt:lpstr>
      <vt:lpstr>Correct</vt:lpstr>
      <vt:lpstr>Question 5</vt:lpstr>
      <vt:lpstr>Incorrect</vt:lpstr>
      <vt:lpstr>Correct</vt:lpstr>
      <vt:lpstr>Question 6</vt:lpstr>
      <vt:lpstr>Incorrect</vt:lpstr>
      <vt:lpstr>Correct</vt:lpstr>
      <vt:lpstr>Question 7</vt:lpstr>
      <vt:lpstr>Incorrect</vt:lpstr>
      <vt:lpstr>Correct</vt:lpstr>
      <vt:lpstr>Question 8</vt:lpstr>
      <vt:lpstr>Incorrect</vt:lpstr>
      <vt:lpstr>Correct</vt:lpstr>
      <vt:lpstr>Question 9</vt:lpstr>
      <vt:lpstr>Incorrect</vt:lpstr>
      <vt:lpstr>Correct</vt:lpstr>
      <vt:lpstr>Question 10</vt:lpstr>
      <vt:lpstr>Incorrect</vt:lpstr>
      <vt:lpstr>Correct</vt:lpstr>
      <vt:lpstr>Question 11</vt:lpstr>
      <vt:lpstr>Incorrect</vt:lpstr>
      <vt:lpstr>Correct</vt:lpstr>
      <vt:lpstr>Question 12</vt:lpstr>
      <vt:lpstr>Incorrect</vt:lpstr>
      <vt:lpstr>Correct</vt:lpstr>
      <vt:lpstr>Question 13</vt:lpstr>
      <vt:lpstr>Incorrect</vt:lpstr>
      <vt:lpstr>Correct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Passé Conditionnel avec Avoir et  Être</dc:title>
  <dc:creator>Jacqui</dc:creator>
  <cp:lastModifiedBy>Nathan</cp:lastModifiedBy>
  <cp:revision>8</cp:revision>
  <dcterms:created xsi:type="dcterms:W3CDTF">2011-10-11T20:01:57Z</dcterms:created>
  <dcterms:modified xsi:type="dcterms:W3CDTF">2011-10-18T02:30:32Z</dcterms:modified>
</cp:coreProperties>
</file>